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65" r:id="rId2"/>
    <p:sldId id="295" r:id="rId3"/>
    <p:sldId id="332" r:id="rId4"/>
    <p:sldId id="324" r:id="rId5"/>
    <p:sldId id="312" r:id="rId6"/>
    <p:sldId id="338" r:id="rId7"/>
    <p:sldId id="331" r:id="rId8"/>
    <p:sldId id="352" r:id="rId9"/>
    <p:sldId id="347" r:id="rId10"/>
    <p:sldId id="320" r:id="rId11"/>
    <p:sldId id="335" r:id="rId12"/>
    <p:sldId id="351" r:id="rId13"/>
    <p:sldId id="337" r:id="rId14"/>
    <p:sldId id="349" r:id="rId15"/>
    <p:sldId id="350" r:id="rId16"/>
  </p:sldIdLst>
  <p:sldSz cx="12192000" cy="6858000"/>
  <p:notesSz cx="6858000" cy="9144000"/>
  <p:embeddedFontLst>
    <p:embeddedFont>
      <p:font typeface="나눔스퀘어 Bold" panose="020B0600000101010101" pitchFamily="50" charset="-127"/>
      <p:bold r:id="rId18"/>
    </p:embeddedFont>
    <p:embeddedFont>
      <p:font typeface="나눔스퀘어 ExtraBold" panose="020B0600000101010101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3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F518E"/>
    <a:srgbClr val="FFC000"/>
    <a:srgbClr val="FFFFFF"/>
    <a:srgbClr val="2B758C"/>
    <a:srgbClr val="BCE0EB"/>
    <a:srgbClr val="00B050"/>
    <a:srgbClr val="98D728"/>
    <a:srgbClr val="D6DCE5"/>
    <a:srgbClr val="BFDDF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9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2023-04-29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내용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F4D52F-CCF1-BA70-D3E2-247035381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" y="1182744"/>
            <a:ext cx="3862966" cy="25659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D5A73D-6768-C9E7-F68B-EEBF38ABF3DC}"/>
              </a:ext>
            </a:extLst>
          </p:cNvPr>
          <p:cNvSpPr txBox="1"/>
          <p:nvPr/>
        </p:nvSpPr>
        <p:spPr>
          <a:xfrm>
            <a:off x="3984886" y="1170095"/>
            <a:ext cx="2221502" cy="551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제작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78F767-9379-6BAA-1161-AA0FDF08E794}"/>
              </a:ext>
            </a:extLst>
          </p:cNvPr>
          <p:cNvSpPr txBox="1"/>
          <p:nvPr/>
        </p:nvSpPr>
        <p:spPr>
          <a:xfrm>
            <a:off x="4183516" y="5855001"/>
            <a:ext cx="1289436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제작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08A7E3-BA5D-091F-34F1-D607EF3170FB}"/>
              </a:ext>
            </a:extLst>
          </p:cNvPr>
          <p:cNvSpPr txBox="1"/>
          <p:nvPr/>
        </p:nvSpPr>
        <p:spPr>
          <a:xfrm>
            <a:off x="677940" y="707544"/>
            <a:ext cx="2384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그 외</a:t>
            </a:r>
            <a:endParaRPr lang="en-US" altLang="ko-KR" sz="18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48CAC17-D2E8-3058-42F1-019CC614C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" y="3873075"/>
            <a:ext cx="4061596" cy="2565912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06AB54D0-D3A2-7AAC-1CD2-15D28DFCAC0E}"/>
              </a:ext>
            </a:extLst>
          </p:cNvPr>
          <p:cNvGrpSpPr/>
          <p:nvPr/>
        </p:nvGrpSpPr>
        <p:grpSpPr>
          <a:xfrm>
            <a:off x="5655659" y="1276658"/>
            <a:ext cx="6414421" cy="3041160"/>
            <a:chOff x="538480" y="3868791"/>
            <a:chExt cx="4640552" cy="2636551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F5180C7B-6998-1F9E-8B6F-3E17C5E41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8480" y="3868791"/>
              <a:ext cx="4640552" cy="2636551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D4A5BBD-DDE4-AC52-E318-F931BBB82D14}"/>
                </a:ext>
              </a:extLst>
            </p:cNvPr>
            <p:cNvSpPr/>
            <p:nvPr/>
          </p:nvSpPr>
          <p:spPr>
            <a:xfrm>
              <a:off x="2801112" y="4591051"/>
              <a:ext cx="368808" cy="35245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08EF7851-EAD2-67F4-C4A5-C5B722B9A3BA}"/>
              </a:ext>
            </a:extLst>
          </p:cNvPr>
          <p:cNvSpPr txBox="1"/>
          <p:nvPr/>
        </p:nvSpPr>
        <p:spPr>
          <a:xfrm>
            <a:off x="5602757" y="4302476"/>
            <a:ext cx="4159250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정해진 상태에 따라 행동하는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문제점 및 보완책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776177" y="1615442"/>
            <a:ext cx="4714239" cy="4602036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어딘가 불편한 조작감 개선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완벽하지 않은 그림자 개선</a:t>
            </a:r>
            <a:b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건물에는 비춰지지 않는 그림자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6701586" y="1615441"/>
            <a:ext cx="4555980" cy="4596958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적의 단순한 행동 패턴</a:t>
            </a:r>
            <a:b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자연스럽지 않은 회전 등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서버 미구현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NPC,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분할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8219796" y="1242109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서버</a:t>
            </a:r>
            <a:endParaRPr lang="en-US" altLang="ko-K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2172204" y="1242109"/>
            <a:ext cx="1922184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클라이언트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/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6256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96544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 그림자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/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향후 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8CDB1-E4E0-6217-BCA0-7CE41F92C10B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/>
              <a:t>기존 일정</a:t>
            </a:r>
            <a:endParaRPr lang="en-US" altLang="ko-KR" sz="1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E73C26-73B7-E628-BA8D-287FFF7FDD19}"/>
              </a:ext>
            </a:extLst>
          </p:cNvPr>
          <p:cNvSpPr/>
          <p:nvPr/>
        </p:nvSpPr>
        <p:spPr>
          <a:xfrm>
            <a:off x="4491736" y="1530096"/>
            <a:ext cx="755904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95%</a:t>
            </a:r>
            <a:endParaRPr lang="ko-KR" altLang="en-US" b="1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0F0174-0F69-A554-C463-2CE6AB5EF84D}"/>
              </a:ext>
            </a:extLst>
          </p:cNvPr>
          <p:cNvSpPr/>
          <p:nvPr/>
        </p:nvSpPr>
        <p:spPr>
          <a:xfrm>
            <a:off x="4491736" y="1956816"/>
            <a:ext cx="1528064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100%</a:t>
            </a:r>
            <a:endParaRPr lang="ko-KR" altLang="en-US" b="1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F9B29D-954F-419C-5274-7277571080D1}"/>
              </a:ext>
            </a:extLst>
          </p:cNvPr>
          <p:cNvSpPr/>
          <p:nvPr/>
        </p:nvSpPr>
        <p:spPr>
          <a:xfrm>
            <a:off x="5283200" y="2383536"/>
            <a:ext cx="2499360" cy="450916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100%</a:t>
            </a:r>
            <a:endParaRPr lang="ko-KR" altLang="en-US" b="1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231674A-36CE-6D02-3ED2-192293EB57FA}"/>
              </a:ext>
            </a:extLst>
          </p:cNvPr>
          <p:cNvSpPr/>
          <p:nvPr/>
        </p:nvSpPr>
        <p:spPr>
          <a:xfrm>
            <a:off x="6019800" y="3261172"/>
            <a:ext cx="2628900" cy="450916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100%</a:t>
            </a:r>
            <a:endParaRPr lang="ko-KR" altLang="en-US" b="1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44FBCC-EA32-4057-B31F-6CBFC817629C}"/>
              </a:ext>
            </a:extLst>
          </p:cNvPr>
          <p:cNvSpPr/>
          <p:nvPr/>
        </p:nvSpPr>
        <p:spPr>
          <a:xfrm>
            <a:off x="4491736" y="2834452"/>
            <a:ext cx="1528064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100%</a:t>
            </a:r>
            <a:endParaRPr lang="ko-KR" altLang="en-US" b="1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D8C66D6-E854-60AB-AB19-921510450EB9}"/>
              </a:ext>
            </a:extLst>
          </p:cNvPr>
          <p:cNvSpPr/>
          <p:nvPr/>
        </p:nvSpPr>
        <p:spPr>
          <a:xfrm>
            <a:off x="6918960" y="3712088"/>
            <a:ext cx="1424940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80%</a:t>
            </a:r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FC33120-F115-6085-3373-5E77A6B89149}"/>
              </a:ext>
            </a:extLst>
          </p:cNvPr>
          <p:cNvSpPr/>
          <p:nvPr/>
        </p:nvSpPr>
        <p:spPr>
          <a:xfrm>
            <a:off x="5301488" y="4156200"/>
            <a:ext cx="3278632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80%</a:t>
            </a:r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AC53552-508F-F4C4-069F-E80FFDDCBBDD}"/>
              </a:ext>
            </a:extLst>
          </p:cNvPr>
          <p:cNvSpPr/>
          <p:nvPr/>
        </p:nvSpPr>
        <p:spPr>
          <a:xfrm>
            <a:off x="6918960" y="4589724"/>
            <a:ext cx="2019300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80%</a:t>
            </a:r>
            <a:endParaRPr lang="ko-KR" altLang="en-US" b="1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CBED17-DB6C-D793-5C1D-CCFB664F36BB}"/>
              </a:ext>
            </a:extLst>
          </p:cNvPr>
          <p:cNvSpPr/>
          <p:nvPr/>
        </p:nvSpPr>
        <p:spPr>
          <a:xfrm>
            <a:off x="4491736" y="5027032"/>
            <a:ext cx="4591304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90%</a:t>
            </a:r>
            <a:endParaRPr lang="ko-KR" altLang="en-US" b="1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21616F6-6E04-60E8-D677-C9ED263BAF0E}"/>
              </a:ext>
            </a:extLst>
          </p:cNvPr>
          <p:cNvSpPr/>
          <p:nvPr/>
        </p:nvSpPr>
        <p:spPr>
          <a:xfrm>
            <a:off x="6918960" y="5460556"/>
            <a:ext cx="1318260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50%</a:t>
            </a:r>
            <a:endParaRPr lang="ko-KR" altLang="en-US" b="1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EC4112-B8C2-9B13-32C6-FC8FDAA1DD87}"/>
              </a:ext>
            </a:extLst>
          </p:cNvPr>
          <p:cNvSpPr/>
          <p:nvPr/>
        </p:nvSpPr>
        <p:spPr>
          <a:xfrm>
            <a:off x="8648700" y="5904669"/>
            <a:ext cx="548640" cy="426720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0%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253018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449691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6256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96544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 그림자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5073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향후 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8CDB1-E4E0-6217-BCA0-7CE41F92C10B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/>
              <a:t>기존 일정</a:t>
            </a:r>
            <a:endParaRPr lang="en-US" altLang="ko-KR" sz="1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E73C26-73B7-E628-BA8D-287FFF7FDD19}"/>
              </a:ext>
            </a:extLst>
          </p:cNvPr>
          <p:cNvSpPr/>
          <p:nvPr/>
        </p:nvSpPr>
        <p:spPr>
          <a:xfrm>
            <a:off x="4491735" y="1530095"/>
            <a:ext cx="3293981" cy="4801293"/>
          </a:xfrm>
          <a:prstGeom prst="rect">
            <a:avLst/>
          </a:prstGeom>
          <a:solidFill>
            <a:schemeClr val="bg1">
              <a:lumMod val="65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/>
              <a:t>총 이행률</a:t>
            </a:r>
            <a:endParaRPr lang="en-US" altLang="ko-KR" sz="3600" b="1"/>
          </a:p>
          <a:p>
            <a:pPr algn="ctr"/>
            <a:r>
              <a:rPr lang="en-US" altLang="ko-KR" sz="3600" b="1"/>
              <a:t>79.5%</a:t>
            </a:r>
            <a:endParaRPr lang="ko-KR" altLang="en-US" sz="3600" b="1"/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550733"/>
              </p:ext>
            </p:extLst>
          </p:nvPr>
        </p:nvGraphicFramePr>
        <p:xfrm>
          <a:off x="660400" y="1158349"/>
          <a:ext cx="10522618" cy="2994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1667994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1667995">
                  <a:extLst>
                    <a:ext uri="{9D8B030D-6E8A-4147-A177-3AD203B41FA5}">
                      <a16:colId xmlns:a16="http://schemas.microsoft.com/office/drawing/2014/main" val="3475195861"/>
                    </a:ext>
                  </a:extLst>
                </a:gridCol>
                <a:gridCol w="1667995">
                  <a:extLst>
                    <a:ext uri="{9D8B030D-6E8A-4147-A177-3AD203B41FA5}">
                      <a16:colId xmlns:a16="http://schemas.microsoft.com/office/drawing/2014/main" val="3389731691"/>
                    </a:ext>
                  </a:extLst>
                </a:gridCol>
                <a:gridCol w="1667994">
                  <a:extLst>
                    <a:ext uri="{9D8B030D-6E8A-4147-A177-3AD203B41FA5}">
                      <a16:colId xmlns:a16="http://schemas.microsoft.com/office/drawing/2014/main" val="322612686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 그림자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/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4A76D-42FC-78F2-96F7-8F8CCF19BC9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/>
              <a:t>추후 일정</a:t>
            </a:r>
            <a:endParaRPr lang="en-US" altLang="ko-KR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5510B-6368-BFF8-2F3C-15CD4F7A11A1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향후 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8730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3F410C57-6AE6-67EF-365D-9DD5E08602E2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85703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6934897" y="4188422"/>
            <a:ext cx="2505735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기존 일정</a:t>
            </a:r>
            <a:endParaRPr lang="en-US" altLang="ko-KR"/>
          </a:p>
          <a:p>
            <a:r>
              <a:rPr lang="ko-KR" altLang="en-US"/>
              <a:t>추후 일정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714005" y="1023507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조작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개요</a:t>
              </a:r>
              <a:endParaRPr lang="en-US" altLang="ko-KR" sz="200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6894434" y="919616"/>
            <a:ext cx="2364808" cy="707886"/>
            <a:chOff x="3641880" y="2069225"/>
            <a:chExt cx="1026085" cy="92579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3922181" y="2069225"/>
              <a:ext cx="745784" cy="925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기술적 요소</a:t>
              </a:r>
              <a:endParaRPr lang="en-US" altLang="ko-KR" sz="2000">
                <a:latin typeface="+mj-ea"/>
                <a:ea typeface="+mj-ea"/>
              </a:endParaRPr>
            </a:p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680930" y="3572754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개발 내용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9825268" y="101584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역할 분담</a:t>
              </a:r>
              <a:endParaRPr lang="en-US" altLang="ko-KR" sz="2000">
                <a:latin typeface="+mj-ea"/>
                <a:ea typeface="+mj-ea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6934897" y="3579728"/>
            <a:ext cx="2276330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034138" y="2233864"/>
              <a:ext cx="1294989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향후 개발 </a:t>
              </a:r>
              <a:r>
                <a:rPr lang="ko-KR" altLang="en-US" sz="2000" dirty="0">
                  <a:latin typeface="+mj-ea"/>
                  <a:ea typeface="+mj-ea"/>
                </a:rPr>
                <a:t>일정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65" idx="2"/>
          </p:cNvCxnSpPr>
          <p:nvPr/>
        </p:nvCxnSpPr>
        <p:spPr>
          <a:xfrm flipH="1">
            <a:off x="930796" y="4188422"/>
            <a:ext cx="10471426" cy="3066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253149" y="3564254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일정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3714005" y="3542091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문제점 및 보완책</a:t>
              </a:r>
              <a:endParaRPr lang="en-US" altLang="ko-KR" sz="2000">
                <a:latin typeface="+mj-ea"/>
                <a:ea typeface="+mj-ea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F8DD8D1-F303-0905-3577-CB13106E89F6}"/>
              </a:ext>
            </a:extLst>
          </p:cNvPr>
          <p:cNvSpPr txBox="1"/>
          <p:nvPr/>
        </p:nvSpPr>
        <p:spPr>
          <a:xfrm>
            <a:off x="680930" y="4219085"/>
            <a:ext cx="250573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개발</a:t>
            </a:r>
            <a:endParaRPr lang="en-US" altLang="ko-KR"/>
          </a:p>
          <a:p>
            <a:r>
              <a:rPr lang="ko-KR" altLang="en-US"/>
              <a:t>클라이언트 개발</a:t>
            </a:r>
            <a:endParaRPr lang="en-US" altLang="ko-KR"/>
          </a:p>
          <a:p>
            <a:r>
              <a:rPr lang="ko-KR" altLang="en-US"/>
              <a:t>그 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307E4A-0BEC-99F6-F061-73FEAD8C1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9" y="1235157"/>
            <a:ext cx="4490722" cy="351410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AAABB8A-C43A-0E63-5E09-580A66B92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281" y="1235156"/>
            <a:ext cx="4470400" cy="3514105"/>
          </a:xfrm>
          <a:prstGeom prst="rect">
            <a:avLst/>
          </a:prstGeom>
        </p:spPr>
      </p:pic>
      <p:graphicFrame>
        <p:nvGraphicFramePr>
          <p:cNvPr id="12" name="표 29">
            <a:extLst>
              <a:ext uri="{FF2B5EF4-FFF2-40B4-BE49-F238E27FC236}">
                <a16:creationId xmlns:a16="http://schemas.microsoft.com/office/drawing/2014/main" id="{5C2A6EEF-D190-E1C1-E817-9C61A5701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558485"/>
              </p:ext>
            </p:extLst>
          </p:nvPr>
        </p:nvGraphicFramePr>
        <p:xfrm>
          <a:off x="581128" y="4852997"/>
          <a:ext cx="11029743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5121">
                  <a:extLst>
                    <a:ext uri="{9D8B030D-6E8A-4147-A177-3AD203B41FA5}">
                      <a16:colId xmlns:a16="http://schemas.microsoft.com/office/drawing/2014/main" val="203975534"/>
                    </a:ext>
                  </a:extLst>
                </a:gridCol>
                <a:gridCol w="9724622">
                  <a:extLst>
                    <a:ext uri="{9D8B030D-6E8A-4147-A177-3AD203B41FA5}">
                      <a16:colId xmlns:a16="http://schemas.microsoft.com/office/drawing/2014/main" val="4049390041"/>
                    </a:ext>
                  </a:extLst>
                </a:gridCol>
              </a:tblGrid>
              <a:tr h="24453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8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758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b="1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283516"/>
                  </a:ext>
                </a:extLst>
              </a:tr>
              <a:tr h="244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CE0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26631"/>
                  </a:ext>
                </a:extLst>
              </a:tr>
              <a:tr h="244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 인원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CE0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5856201"/>
                  </a:ext>
                </a:extLst>
              </a:tr>
              <a:tr h="2445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 타임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CE0E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8~10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72716"/>
                  </a:ext>
                </a:extLst>
              </a:tr>
              <a:tr h="2445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CE0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다른 플레이어들과 함께 제한 시간 안에 적 </a:t>
                      </a:r>
                      <a:r>
                        <a:rPr lang="en-US" altLang="ko-KR" sz="16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NPC</a:t>
                      </a:r>
                      <a:r>
                        <a:rPr lang="ko-KR" altLang="en-US" sz="16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 모두 처치하고 거점 지역을 점령하는 멀티 게임이다</a:t>
                      </a:r>
                      <a:r>
                        <a:rPr lang="en-US" altLang="ko-KR" sz="16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139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426393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080862-2605-6649-ED2B-B7DA9863212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591705-11EE-0A1E-C7BB-2F50EAA51BC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조작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0E1A1F7-8F54-0BCB-3DC4-FE446AA1B734}"/>
              </a:ext>
            </a:extLst>
          </p:cNvPr>
          <p:cNvGrpSpPr/>
          <p:nvPr/>
        </p:nvGrpSpPr>
        <p:grpSpPr>
          <a:xfrm>
            <a:off x="871620" y="1179363"/>
            <a:ext cx="10205500" cy="2903998"/>
            <a:chOff x="1635860" y="1301515"/>
            <a:chExt cx="8920282" cy="310190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5169B44-B989-C21C-60D0-5762367FF705}"/>
                </a:ext>
              </a:extLst>
            </p:cNvPr>
            <p:cNvGrpSpPr/>
            <p:nvPr/>
          </p:nvGrpSpPr>
          <p:grpSpPr>
            <a:xfrm>
              <a:off x="1635860" y="1301515"/>
              <a:ext cx="8920282" cy="3101908"/>
              <a:chOff x="798969" y="1624369"/>
              <a:chExt cx="8463848" cy="3223070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E68A8D5C-34A1-BE12-28F3-9BCF3436C0F1}"/>
                  </a:ext>
                </a:extLst>
              </p:cNvPr>
              <p:cNvGrpSpPr/>
              <p:nvPr/>
            </p:nvGrpSpPr>
            <p:grpSpPr>
              <a:xfrm>
                <a:off x="798969" y="1624369"/>
                <a:ext cx="8463848" cy="3223070"/>
                <a:chOff x="1296058" y="1952612"/>
                <a:chExt cx="7637384" cy="3223070"/>
              </a:xfrm>
            </p:grpSpPr>
            <p:grpSp>
              <p:nvGrpSpPr>
                <p:cNvPr id="11" name="그룹 10">
                  <a:extLst>
                    <a:ext uri="{FF2B5EF4-FFF2-40B4-BE49-F238E27FC236}">
                      <a16:creationId xmlns:a16="http://schemas.microsoft.com/office/drawing/2014/main" id="{FA94B226-6903-89B4-644A-A08FBD42A7A5}"/>
                    </a:ext>
                  </a:extLst>
                </p:cNvPr>
                <p:cNvGrpSpPr/>
                <p:nvPr/>
              </p:nvGrpSpPr>
              <p:grpSpPr>
                <a:xfrm>
                  <a:off x="1296058" y="1952612"/>
                  <a:ext cx="7637384" cy="3223070"/>
                  <a:chOff x="35529" y="2442780"/>
                  <a:chExt cx="7200800" cy="2016223"/>
                </a:xfrm>
              </p:grpSpPr>
              <p:pic>
                <p:nvPicPr>
                  <p:cNvPr id="15" name="그림 14">
                    <a:extLst>
                      <a:ext uri="{FF2B5EF4-FFF2-40B4-BE49-F238E27FC236}">
                        <a16:creationId xmlns:a16="http://schemas.microsoft.com/office/drawing/2014/main" id="{EC6E5A0A-B84D-FA4E-C08B-12348E9A1F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35529" y="2442780"/>
                    <a:ext cx="7200800" cy="2016223"/>
                  </a:xfrm>
                  <a:prstGeom prst="rect">
                    <a:avLst/>
                  </a:prstGeom>
                </p:spPr>
              </p:pic>
              <p:sp>
                <p:nvSpPr>
                  <p:cNvPr id="16" name="사각형: 둥근 모서리 15">
                    <a:extLst>
                      <a:ext uri="{FF2B5EF4-FFF2-40B4-BE49-F238E27FC236}">
                        <a16:creationId xmlns:a16="http://schemas.microsoft.com/office/drawing/2014/main" id="{89FC6DA9-F9B1-5C51-3118-3047AC087D5F}"/>
                      </a:ext>
                    </a:extLst>
                  </p:cNvPr>
                  <p:cNvSpPr/>
                  <p:nvPr/>
                </p:nvSpPr>
                <p:spPr>
                  <a:xfrm>
                    <a:off x="846253" y="3156577"/>
                    <a:ext cx="288000" cy="288000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18" name="사각형: 둥근 모서리 17">
                    <a:extLst>
                      <a:ext uri="{FF2B5EF4-FFF2-40B4-BE49-F238E27FC236}">
                        <a16:creationId xmlns:a16="http://schemas.microsoft.com/office/drawing/2014/main" id="{4584301A-3A8C-0593-C03F-F753A3F4AED5}"/>
                      </a:ext>
                    </a:extLst>
                  </p:cNvPr>
                  <p:cNvSpPr/>
                  <p:nvPr/>
                </p:nvSpPr>
                <p:spPr>
                  <a:xfrm>
                    <a:off x="683568" y="3465204"/>
                    <a:ext cx="288000" cy="288000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19" name="사각형: 둥근 모서리 18">
                    <a:extLst>
                      <a:ext uri="{FF2B5EF4-FFF2-40B4-BE49-F238E27FC236}">
                        <a16:creationId xmlns:a16="http://schemas.microsoft.com/office/drawing/2014/main" id="{93A6E9FB-5049-C70C-34DC-C247D0AFA4DF}"/>
                      </a:ext>
                    </a:extLst>
                  </p:cNvPr>
                  <p:cNvSpPr/>
                  <p:nvPr/>
                </p:nvSpPr>
                <p:spPr>
                  <a:xfrm>
                    <a:off x="1000612" y="3465204"/>
                    <a:ext cx="288000" cy="288000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20" name="사각형: 둥근 모서리 19">
                    <a:extLst>
                      <a:ext uri="{FF2B5EF4-FFF2-40B4-BE49-F238E27FC236}">
                        <a16:creationId xmlns:a16="http://schemas.microsoft.com/office/drawing/2014/main" id="{D3950247-D1D1-BCD3-DA58-CEA696D40873}"/>
                      </a:ext>
                    </a:extLst>
                  </p:cNvPr>
                  <p:cNvSpPr/>
                  <p:nvPr/>
                </p:nvSpPr>
                <p:spPr>
                  <a:xfrm>
                    <a:off x="1309562" y="3465204"/>
                    <a:ext cx="288000" cy="288000"/>
                  </a:xfrm>
                  <a:prstGeom prst="round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endParaRPr>
                  </a:p>
                </p:txBody>
              </p:sp>
            </p:grpSp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1282C0DB-7F38-0997-B2F9-72ED7EBCAC85}"/>
                    </a:ext>
                  </a:extLst>
                </p:cNvPr>
                <p:cNvSpPr/>
                <p:nvPr/>
              </p:nvSpPr>
              <p:spPr>
                <a:xfrm>
                  <a:off x="2319654" y="2575647"/>
                  <a:ext cx="305461" cy="460388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사각형: 둥근 모서리 12">
                  <a:extLst>
                    <a:ext uri="{FF2B5EF4-FFF2-40B4-BE49-F238E27FC236}">
                      <a16:creationId xmlns:a16="http://schemas.microsoft.com/office/drawing/2014/main" id="{7AA44758-D60B-089C-9A99-018DCBF043C3}"/>
                    </a:ext>
                  </a:extLst>
                </p:cNvPr>
                <p:cNvSpPr/>
                <p:nvPr/>
              </p:nvSpPr>
              <p:spPr>
                <a:xfrm>
                  <a:off x="2486170" y="2062751"/>
                  <a:ext cx="305461" cy="460388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13E91F3A-CF44-68F5-E57C-F66E310FEBDA}"/>
                    </a:ext>
                  </a:extLst>
                </p:cNvPr>
                <p:cNvSpPr/>
                <p:nvPr/>
              </p:nvSpPr>
              <p:spPr>
                <a:xfrm>
                  <a:off x="6411670" y="4590161"/>
                  <a:ext cx="295105" cy="49224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CA2E95B0-FBB8-5927-BAAD-1D9C538D79EF}"/>
                  </a:ext>
                </a:extLst>
              </p:cNvPr>
              <p:cNvSpPr/>
              <p:nvPr/>
            </p:nvSpPr>
            <p:spPr>
              <a:xfrm>
                <a:off x="1391418" y="1734508"/>
                <a:ext cx="338516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E5E58401-05CB-7F76-A3D8-E147E6D73727}"/>
                </a:ext>
              </a:extLst>
            </p:cNvPr>
            <p:cNvSpPr/>
            <p:nvPr/>
          </p:nvSpPr>
          <p:spPr>
            <a:xfrm>
              <a:off x="3316982" y="3855028"/>
              <a:ext cx="2651002" cy="436556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73AFB2EC-3659-DAEE-D639-5A80C3CF0FA8}"/>
                </a:ext>
              </a:extLst>
            </p:cNvPr>
            <p:cNvSpPr/>
            <p:nvPr/>
          </p:nvSpPr>
          <p:spPr>
            <a:xfrm>
              <a:off x="7996386" y="3834634"/>
              <a:ext cx="344676" cy="488284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B2DB352A-AF1B-1516-52EC-4F21BE131549}"/>
                </a:ext>
              </a:extLst>
            </p:cNvPr>
            <p:cNvSpPr/>
            <p:nvPr/>
          </p:nvSpPr>
          <p:spPr>
            <a:xfrm>
              <a:off x="7996386" y="3337079"/>
              <a:ext cx="359663" cy="488285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1E71E81-6D83-B540-0940-D1FCF8D384A1}"/>
                </a:ext>
              </a:extLst>
            </p:cNvPr>
            <p:cNvSpPr/>
            <p:nvPr/>
          </p:nvSpPr>
          <p:spPr>
            <a:xfrm>
              <a:off x="8382000" y="3825364"/>
              <a:ext cx="359663" cy="488285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1F038F79-2FEF-5CF1-164D-B71B274A69FC}"/>
                </a:ext>
              </a:extLst>
            </p:cNvPr>
            <p:cNvSpPr/>
            <p:nvPr/>
          </p:nvSpPr>
          <p:spPr>
            <a:xfrm>
              <a:off x="2640178" y="1414450"/>
              <a:ext cx="356771" cy="443081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29" name="표 29">
            <a:extLst>
              <a:ext uri="{FF2B5EF4-FFF2-40B4-BE49-F238E27FC236}">
                <a16:creationId xmlns:a16="http://schemas.microsoft.com/office/drawing/2014/main" id="{97D0ACDF-FBF8-C8BD-F101-342E62BEB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578860"/>
              </p:ext>
            </p:extLst>
          </p:nvPr>
        </p:nvGraphicFramePr>
        <p:xfrm>
          <a:off x="871620" y="4113690"/>
          <a:ext cx="10205501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4881">
                  <a:extLst>
                    <a:ext uri="{9D8B030D-6E8A-4147-A177-3AD203B41FA5}">
                      <a16:colId xmlns:a16="http://schemas.microsoft.com/office/drawing/2014/main" val="203975534"/>
                    </a:ext>
                  </a:extLst>
                </a:gridCol>
                <a:gridCol w="3995926">
                  <a:extLst>
                    <a:ext uri="{9D8B030D-6E8A-4147-A177-3AD203B41FA5}">
                      <a16:colId xmlns:a16="http://schemas.microsoft.com/office/drawing/2014/main" val="453561953"/>
                    </a:ext>
                  </a:extLst>
                </a:gridCol>
                <a:gridCol w="1171853">
                  <a:extLst>
                    <a:ext uri="{9D8B030D-6E8A-4147-A177-3AD203B41FA5}">
                      <a16:colId xmlns:a16="http://schemas.microsoft.com/office/drawing/2014/main" val="4049390041"/>
                    </a:ext>
                  </a:extLst>
                </a:gridCol>
                <a:gridCol w="3912841">
                  <a:extLst>
                    <a:ext uri="{9D8B030D-6E8A-4147-A177-3AD203B41FA5}">
                      <a16:colId xmlns:a16="http://schemas.microsoft.com/office/drawing/2014/main" val="2917659562"/>
                    </a:ext>
                  </a:extLst>
                </a:gridCol>
              </a:tblGrid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283516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플레이어가 바라보는 방향으로 전진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상승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26631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↓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플레이어가 바라보는 방향 반대로 전진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하강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5856201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플레이어가 바라보는 방향 좌측으로 전진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좌회전</a:t>
                      </a: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자전</a:t>
                      </a: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72716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→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플레이어가 바라보는 방향 우측으로 전진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우회전</a:t>
                      </a: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자전</a:t>
                      </a: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139864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Space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발사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Num</a:t>
                      </a:r>
                      <a:r>
                        <a:rPr lang="ko-KR" altLang="en-US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표시</a:t>
                      </a: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(On/Off)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146710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F1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F2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9176331"/>
                  </a:ext>
                </a:extLst>
              </a:tr>
              <a:tr h="2495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F3</a:t>
                      </a:r>
                      <a:endParaRPr lang="ko-KR" altLang="en-US" sz="14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552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446024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기술적 요소</a:t>
            </a:r>
            <a:r>
              <a:rPr lang="en-US" altLang="ko-KR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/</a:t>
            </a:r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772960-FE52-10CD-E6F5-630A8A2A801B}"/>
              </a:ext>
            </a:extLst>
          </p:cNvPr>
          <p:cNvSpPr txBox="1"/>
          <p:nvPr/>
        </p:nvSpPr>
        <p:spPr>
          <a:xfrm>
            <a:off x="776177" y="1615442"/>
            <a:ext cx="4714239" cy="4602036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파티클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48840E-E8E5-9F06-5B8E-6F45CD5A0C6C}"/>
              </a:ext>
            </a:extLst>
          </p:cNvPr>
          <p:cNvSpPr txBox="1"/>
          <p:nvPr/>
        </p:nvSpPr>
        <p:spPr>
          <a:xfrm>
            <a:off x="6701586" y="1615441"/>
            <a:ext cx="4555980" cy="4596958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 –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상태머신에 따른 행동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19F59F-8EDB-E0C8-764F-BCB11B7D303E}"/>
              </a:ext>
            </a:extLst>
          </p:cNvPr>
          <p:cNvSpPr txBox="1"/>
          <p:nvPr/>
        </p:nvSpPr>
        <p:spPr>
          <a:xfrm>
            <a:off x="8219796" y="1242109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서버</a:t>
            </a:r>
            <a:endParaRPr lang="en-US" altLang="ko-K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466B28-BF8B-96E7-D5FB-00A788238F6D}"/>
              </a:ext>
            </a:extLst>
          </p:cNvPr>
          <p:cNvSpPr txBox="1"/>
          <p:nvPr/>
        </p:nvSpPr>
        <p:spPr>
          <a:xfrm>
            <a:off x="2172204" y="1242109"/>
            <a:ext cx="1922184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클라이언트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역할 분담</a:t>
            </a:r>
            <a:endParaRPr lang="en-US" altLang="ko-KR" sz="3300" spc="-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209BA9-5F05-DDB7-E6A9-518BC8FE78E7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A92C69-9A1A-3F47-10ED-10F8987D0DE7}"/>
              </a:ext>
            </a:extLst>
          </p:cNvPr>
          <p:cNvSpPr txBox="1"/>
          <p:nvPr/>
        </p:nvSpPr>
        <p:spPr>
          <a:xfrm>
            <a:off x="9036209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5946ED-D93C-680B-3199-C7B940976641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파티클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애니메이션 적용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18FB4D-A5DB-1735-2B17-946BDC4FB77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B74CA8-E2BC-A471-6BDE-331A8AA42F47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4F3449-E8E7-2327-381E-1A85D51F03B2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처리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내용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9F9C77D-FAF2-EDAF-0EF0-ACD373C4D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1301515"/>
            <a:ext cx="5305046" cy="319546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6B8799F-053F-9348-EAFE-191625DF6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437" y="1274428"/>
            <a:ext cx="5505250" cy="44635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1B09D6-9E9B-A5E0-635C-193010D50032}"/>
              </a:ext>
            </a:extLst>
          </p:cNvPr>
          <p:cNvSpPr txBox="1"/>
          <p:nvPr/>
        </p:nvSpPr>
        <p:spPr>
          <a:xfrm>
            <a:off x="660400" y="4448951"/>
            <a:ext cx="5305046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끊어졌을 경우에 대한 대비책 마련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5A5DA-D894-415B-649E-2B806CB6A28C}"/>
              </a:ext>
            </a:extLst>
          </p:cNvPr>
          <p:cNvSpPr txBox="1"/>
          <p:nvPr/>
        </p:nvSpPr>
        <p:spPr>
          <a:xfrm>
            <a:off x="6319437" y="5744623"/>
            <a:ext cx="5305046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부모 서버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(Relay)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연결된 이중화된 자식 서버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FFC838-4339-8A4B-B8B6-2ABF23D8FD02}"/>
              </a:ext>
            </a:extLst>
          </p:cNvPr>
          <p:cNvSpPr txBox="1"/>
          <p:nvPr/>
        </p:nvSpPr>
        <p:spPr>
          <a:xfrm>
            <a:off x="677940" y="707544"/>
            <a:ext cx="2384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/>
              <a:t>서버 개발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2645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444C82-4370-6891-0D14-816BAD04A18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내용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7DD895-C158-DCDC-A32F-63F963F3DED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409" y="1163169"/>
            <a:ext cx="5730166" cy="36862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8B53C3-5055-13CB-D46D-87A155D1ABEE}"/>
              </a:ext>
            </a:extLst>
          </p:cNvPr>
          <p:cNvSpPr txBox="1"/>
          <p:nvPr/>
        </p:nvSpPr>
        <p:spPr>
          <a:xfrm>
            <a:off x="677940" y="707544"/>
            <a:ext cx="2384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/>
              <a:t>클라이언트 개발</a:t>
            </a:r>
            <a:endParaRPr lang="en-US" altLang="ko-KR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A21F4-7CD5-BA95-075C-3E430A852BBF}"/>
              </a:ext>
            </a:extLst>
          </p:cNvPr>
          <p:cNvSpPr txBox="1"/>
          <p:nvPr/>
        </p:nvSpPr>
        <p:spPr>
          <a:xfrm>
            <a:off x="238602" y="4824274"/>
            <a:ext cx="3263530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바닥에 띄워지는 그림자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F6F9DF3-F111-E0BB-FBE2-DE804A10D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245" y="1163169"/>
            <a:ext cx="5130166" cy="38647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90525FB-2837-A76D-1EBD-62B7571D755E}"/>
              </a:ext>
            </a:extLst>
          </p:cNvPr>
          <p:cNvSpPr txBox="1"/>
          <p:nvPr/>
        </p:nvSpPr>
        <p:spPr>
          <a:xfrm>
            <a:off x="6589245" y="4961427"/>
            <a:ext cx="4292946" cy="55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내구도가 떨어진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연기 파티클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6400</TotalTime>
  <Words>569</Words>
  <Application>Microsoft Office PowerPoint</Application>
  <PresentationFormat>와이드스크린</PresentationFormat>
  <Paragraphs>235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나눔스퀘어 ExtraBold</vt:lpstr>
      <vt:lpstr>나눔스퀘어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84</cp:revision>
  <dcterms:created xsi:type="dcterms:W3CDTF">2021-02-14T00:18:03Z</dcterms:created>
  <dcterms:modified xsi:type="dcterms:W3CDTF">2023-04-30T17:16:36Z</dcterms:modified>
</cp:coreProperties>
</file>

<file path=docProps/thumbnail.jpeg>
</file>